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notesMasterIdLst>
    <p:notesMasterId r:id="rId11"/>
  </p:notesMasterIdLst>
  <p:handoutMasterIdLst>
    <p:handoutMasterId r:id="rId12"/>
  </p:handoutMasterIdLst>
  <p:sldIdLst>
    <p:sldId id="285" r:id="rId2"/>
    <p:sldId id="286" r:id="rId3"/>
    <p:sldId id="302" r:id="rId4"/>
    <p:sldId id="292" r:id="rId5"/>
    <p:sldId id="288" r:id="rId6"/>
    <p:sldId id="293" r:id="rId7"/>
    <p:sldId id="294" r:id="rId8"/>
    <p:sldId id="299" r:id="rId9"/>
    <p:sldId id="298" r:id="rId10"/>
  </p:sldIdLst>
  <p:sldSz cx="9144000" cy="6858000" type="screen4x3"/>
  <p:notesSz cx="7010400" cy="92233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624" autoAdjust="0"/>
    <p:restoredTop sz="94650" autoAdjust="0"/>
  </p:normalViewPr>
  <p:slideViewPr>
    <p:cSldViewPr snapToGrid="0" snapToObjects="1">
      <p:cViewPr varScale="1">
        <p:scale>
          <a:sx n="75" d="100"/>
          <a:sy n="75" d="100"/>
        </p:scale>
        <p:origin x="78" y="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484"/>
          </a:xfrm>
          <a:prstGeom prst="rect">
            <a:avLst/>
          </a:prstGeom>
        </p:spPr>
        <p:txBody>
          <a:bodyPr vert="horz" lIns="90818" tIns="45409" rIns="90818" bIns="4540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1484"/>
          </a:xfrm>
          <a:prstGeom prst="rect">
            <a:avLst/>
          </a:prstGeom>
        </p:spPr>
        <p:txBody>
          <a:bodyPr vert="horz" lIns="90818" tIns="45409" rIns="90818" bIns="4540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ECB5F64-6C55-4BD7-9380-531F92C1A451}" type="datetimeFigureOut">
              <a:rPr lang="en-US"/>
              <a:pPr>
                <a:defRPr/>
              </a:pPr>
              <a:t>11/18/2015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60316"/>
            <a:ext cx="3037840" cy="461484"/>
          </a:xfrm>
          <a:prstGeom prst="rect">
            <a:avLst/>
          </a:prstGeom>
        </p:spPr>
        <p:txBody>
          <a:bodyPr vert="horz" lIns="90818" tIns="45409" rIns="90818" bIns="4540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760316"/>
            <a:ext cx="3037840" cy="461484"/>
          </a:xfrm>
          <a:prstGeom prst="rect">
            <a:avLst/>
          </a:prstGeom>
        </p:spPr>
        <p:txBody>
          <a:bodyPr vert="horz" lIns="90818" tIns="45409" rIns="90818" bIns="4540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4C901AB-8E33-4C57-8154-BEBE32E3F4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3350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484"/>
          </a:xfrm>
          <a:prstGeom prst="rect">
            <a:avLst/>
          </a:prstGeom>
        </p:spPr>
        <p:txBody>
          <a:bodyPr vert="horz" lIns="90818" tIns="45409" rIns="90818" bIns="4540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1484"/>
          </a:xfrm>
          <a:prstGeom prst="rect">
            <a:avLst/>
          </a:prstGeom>
        </p:spPr>
        <p:txBody>
          <a:bodyPr vert="horz" lIns="90818" tIns="45409" rIns="90818" bIns="4540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ABD801-C7E0-43C2-B73D-1436109D634E}" type="datetimeFigureOut">
              <a:rPr lang="en-US"/>
              <a:pPr>
                <a:defRPr/>
              </a:pPr>
              <a:t>11/18/2015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1738" y="692150"/>
            <a:ext cx="4606925" cy="3455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18" tIns="45409" rIns="90818" bIns="4540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1736"/>
            <a:ext cx="5608320" cy="4150203"/>
          </a:xfrm>
          <a:prstGeom prst="rect">
            <a:avLst/>
          </a:prstGeom>
        </p:spPr>
        <p:txBody>
          <a:bodyPr vert="horz" lIns="90818" tIns="45409" rIns="90818" bIns="4540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0316"/>
            <a:ext cx="3037840" cy="461484"/>
          </a:xfrm>
          <a:prstGeom prst="rect">
            <a:avLst/>
          </a:prstGeom>
        </p:spPr>
        <p:txBody>
          <a:bodyPr vert="horz" lIns="90818" tIns="45409" rIns="90818" bIns="4540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760316"/>
            <a:ext cx="3037840" cy="461484"/>
          </a:xfrm>
          <a:prstGeom prst="rect">
            <a:avLst/>
          </a:prstGeom>
        </p:spPr>
        <p:txBody>
          <a:bodyPr vert="horz" lIns="90818" tIns="45409" rIns="90818" bIns="4540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F02EAF-5561-46DA-A0A3-E00DB4061A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0405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66081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Straight Connector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8D25F6C1-54C4-4A93-93E3-FA7E73E89A35}" type="datetime1">
              <a:rPr lang="en-US" smtClean="0"/>
              <a:t>11/18/2015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4267200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Rhode Island Office of Management &amp; Budget</a:t>
            </a:r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2D4199A-26CE-4789-9128-CF3FB33002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739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451EB-1A43-42AE-802A-E89D908894E7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Rhode Island Office of Management &amp;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2352F-9836-4DF7-A738-EEA767E3E7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4488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Straight Connector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Oval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val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D0ADE-F6D3-410A-8C3C-54B973193C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EB812-9926-4ABD-A654-0DDE4EA2ADF9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Rhode Island Office of Management &amp; Budget</a:t>
            </a:r>
          </a:p>
        </p:txBody>
      </p:sp>
    </p:spTree>
    <p:extLst>
      <p:ext uri="{BB962C8B-B14F-4D97-AF65-F5344CB8AC3E}">
        <p14:creationId xmlns:p14="http://schemas.microsoft.com/office/powerpoint/2010/main" val="23707963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195EA-49B8-4211-8264-D7514622F717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4267200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Rhode Island Office of Management &amp;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F0E2E-C184-4144-890D-313D5F0F76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2858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Oval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Rhode Island Office of Management &amp; Budget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38EF8-3C81-4139-8200-167763D47A3C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9246759-4A77-43CE-BD13-F0278617EF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694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3B5FB-EEA8-4F32-A150-3E4E5E4059BA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Rhode Island Office of Management &amp; Budget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52485-D3B7-4936-8D17-6FB6B40E24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7093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0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1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2" name="Rectangle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4" name="Straight Connector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Oval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B5C06-FAAD-4767-A7BC-C04A4521C424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Rhode Island Office of Management &amp; Budget</a:t>
            </a:r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0DBD1D8-94C9-4885-AA3D-F3A474B87F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8328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07284-BCB3-45A1-B0C1-4411116AB584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Rhode Island Office of Management &amp; Budget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4CF5A-BEE3-4318-83C0-E8EF03EA0C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83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EDE54-2E47-49F6-BEEB-C06F4C70467D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Rhode Island Office of Management &amp; Budget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6EB4425-6948-4990-9E2F-E7A01DB27A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818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0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3D12C6A-71EE-4B8B-A821-64778168DF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AC840-6715-4BC4-830A-D11595A4D97C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Rhode Island Office of Management &amp; Budget</a:t>
            </a:r>
          </a:p>
        </p:txBody>
      </p:sp>
    </p:spTree>
    <p:extLst>
      <p:ext uri="{BB962C8B-B14F-4D97-AF65-F5344CB8AC3E}">
        <p14:creationId xmlns:p14="http://schemas.microsoft.com/office/powerpoint/2010/main" val="7621141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F62A8-8243-4192-AC7C-9F7AE2E359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71058-E1F6-4BDD-BFCC-63EFEB984ACB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Rhode Island Office of Management &amp; Budget</a:t>
            </a:r>
          </a:p>
        </p:txBody>
      </p:sp>
    </p:spTree>
    <p:extLst>
      <p:ext uri="{BB962C8B-B14F-4D97-AF65-F5344CB8AC3E}">
        <p14:creationId xmlns:p14="http://schemas.microsoft.com/office/powerpoint/2010/main" val="904613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>
              <a:latin typeface="Georgia" pitchFamily="18" charset="0"/>
            </a:endParaRPr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>
              <a:latin typeface="Georgia" pitchFamily="18" charset="0"/>
            </a:endParaRPr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>
              <a:latin typeface="Georgia" pitchFamily="18" charset="0"/>
            </a:endParaRPr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>
              <a:latin typeface="Georgia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AAD2B55F-77F6-48E1-ABA1-44B1B319CB0F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Georgia" pitchFamily="18" charset="0"/>
              </a:defRPr>
            </a:lvl1pPr>
          </a:lstStyle>
          <a:p>
            <a:pPr>
              <a:defRPr/>
            </a:pPr>
            <a:r>
              <a:rPr lang="en-US" smtClean="0"/>
              <a:t>Rhode Island Office of Management &amp; Budget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4DD14FA-3FCB-4992-9AB0-C6A1BA7165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omb.ri.gov/grants/resources/FFATA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AEC5CB9-8EC6-4B77-A580-7745C51629DB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13315" name="Footer Placeholder 1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mtClean="0">
                <a:latin typeface="Georgia" pitchFamily="18" charset="0"/>
              </a:rPr>
              <a:t>Rhode Island Office of Management &amp; Budget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FFATA Sub-Award Reporting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Data Collection Tools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ctrTitle"/>
          </p:nvPr>
        </p:nvSpPr>
        <p:spPr>
          <a:xfrm>
            <a:off x="304799" y="381000"/>
            <a:ext cx="8531225" cy="1752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Rhode Island </a:t>
            </a:r>
            <a:br>
              <a:rPr lang="en-US" altLang="en-US" dirty="0" smtClean="0"/>
            </a:br>
            <a:r>
              <a:rPr lang="en-US" altLang="en-US" dirty="0" smtClean="0"/>
              <a:t>Office of Management &amp; Budget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D4199A-26CE-4789-9128-CF3FB330024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07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FFATA Sub-Award Reporting Worksheet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4DA3C6-CCDF-41C8-AD6C-79865710C365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Rhode Island Office of Management &amp; Budget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693380" y="1861167"/>
            <a:ext cx="3867993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Arial" charset="0"/>
              <a:buChar char="•"/>
            </a:pPr>
            <a:r>
              <a:rPr lang="en-US" sz="2000" dirty="0">
                <a:latin typeface="+mn-lt"/>
              </a:rPr>
              <a:t>PDF fillable form.</a:t>
            </a:r>
          </a:p>
          <a:p>
            <a:pPr marL="285750" indent="-285750">
              <a:buClr>
                <a:schemeClr val="accent1"/>
              </a:buClr>
              <a:buFont typeface="Arial" charset="0"/>
              <a:buChar char="•"/>
            </a:pPr>
            <a:endParaRPr lang="en-US" sz="2000" dirty="0">
              <a:latin typeface="+mn-lt"/>
            </a:endParaRPr>
          </a:p>
          <a:p>
            <a:pPr marL="285750" indent="-285750">
              <a:buClr>
                <a:schemeClr val="accent1"/>
              </a:buClr>
              <a:buFont typeface="Arial" charset="0"/>
              <a:buChar char="•"/>
            </a:pPr>
            <a:r>
              <a:rPr lang="en-US" sz="2000" dirty="0" smtClean="0">
                <a:latin typeface="+mn-lt"/>
              </a:rPr>
              <a:t>As of July 1, 2014, the form is to be completed as part of the contracting process.  </a:t>
            </a:r>
          </a:p>
          <a:p>
            <a:pPr marL="285750" indent="-285750">
              <a:buClr>
                <a:schemeClr val="accent1"/>
              </a:buClr>
              <a:buFont typeface="Arial" charset="0"/>
              <a:buChar char="•"/>
            </a:pPr>
            <a:endParaRPr lang="en-US" sz="2000" dirty="0" smtClean="0">
              <a:latin typeface="+mn-lt"/>
            </a:endParaRPr>
          </a:p>
          <a:p>
            <a:pPr marL="285750" indent="-285750">
              <a:buClr>
                <a:schemeClr val="accent1"/>
              </a:buClr>
              <a:buFont typeface="Arial" charset="0"/>
              <a:buChar char="•"/>
            </a:pPr>
            <a:r>
              <a:rPr lang="en-US" sz="2000" dirty="0" smtClean="0">
                <a:latin typeface="+mn-lt"/>
              </a:rPr>
              <a:t>State </a:t>
            </a:r>
            <a:r>
              <a:rPr lang="en-US" sz="2000" dirty="0">
                <a:latin typeface="+mn-lt"/>
              </a:rPr>
              <a:t>agency </a:t>
            </a:r>
            <a:r>
              <a:rPr lang="en-US" sz="2000" dirty="0" smtClean="0">
                <a:latin typeface="+mn-lt"/>
              </a:rPr>
              <a:t>must enter contact information and </a:t>
            </a:r>
            <a:r>
              <a:rPr lang="en-US" sz="2000" dirty="0">
                <a:latin typeface="+mn-lt"/>
              </a:rPr>
              <a:t>complete Section 1 </a:t>
            </a:r>
            <a:r>
              <a:rPr lang="en-US" sz="2000" dirty="0" smtClean="0">
                <a:latin typeface="+mn-lt"/>
              </a:rPr>
              <a:t>prior to sending form </a:t>
            </a:r>
            <a:r>
              <a:rPr lang="en-US" sz="2000" dirty="0">
                <a:latin typeface="+mn-lt"/>
              </a:rPr>
              <a:t>to sub-awardee.</a:t>
            </a:r>
          </a:p>
          <a:p>
            <a:pPr>
              <a:buClr>
                <a:schemeClr val="accent1"/>
              </a:buClr>
            </a:pPr>
            <a:endParaRPr lang="en-US" sz="2000" dirty="0">
              <a:latin typeface="+mn-lt"/>
            </a:endParaRPr>
          </a:p>
          <a:p>
            <a:pPr marL="285750" indent="-285750">
              <a:buClr>
                <a:schemeClr val="accent1"/>
              </a:buClr>
              <a:buFont typeface="Arial" charset="0"/>
              <a:buChar char="•"/>
            </a:pPr>
            <a:r>
              <a:rPr lang="en-US" sz="2000" dirty="0">
                <a:latin typeface="+mn-lt"/>
              </a:rPr>
              <a:t>Sub-awardee must complete Section </a:t>
            </a:r>
            <a:r>
              <a:rPr lang="en-US" sz="2000" dirty="0" smtClean="0">
                <a:latin typeface="+mn-lt"/>
              </a:rPr>
              <a:t>2, sign, and return </a:t>
            </a:r>
            <a:r>
              <a:rPr lang="en-US" sz="2000" dirty="0">
                <a:latin typeface="+mn-lt"/>
              </a:rPr>
              <a:t>to awarding state agency.</a:t>
            </a:r>
          </a:p>
          <a:p>
            <a:pPr marL="285750" indent="-285750">
              <a:buFont typeface="Arial" charset="0"/>
              <a:buChar char="•"/>
            </a:pPr>
            <a:endParaRPr lang="en-US" dirty="0" smtClean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242" y="1585490"/>
            <a:ext cx="3579186" cy="4455370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F0E2E-C184-4144-890D-313D5F0F764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56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08992"/>
            <a:ext cx="8503920" cy="4490056"/>
          </a:xfrm>
        </p:spPr>
        <p:txBody>
          <a:bodyPr/>
          <a:lstStyle/>
          <a:p>
            <a:r>
              <a:rPr lang="en-US" sz="2300" b="1" dirty="0" smtClean="0"/>
              <a:t>FFATA</a:t>
            </a:r>
            <a:r>
              <a:rPr lang="en-US" sz="2300" dirty="0" smtClean="0"/>
              <a:t>: </a:t>
            </a:r>
            <a:r>
              <a:rPr lang="en-US" sz="2300" b="1" dirty="0" smtClean="0"/>
              <a:t>F</a:t>
            </a:r>
            <a:r>
              <a:rPr lang="en-US" sz="2300" dirty="0" smtClean="0"/>
              <a:t>ederal </a:t>
            </a:r>
            <a:r>
              <a:rPr lang="en-US" sz="2300" b="1" dirty="0" smtClean="0"/>
              <a:t>F</a:t>
            </a:r>
            <a:r>
              <a:rPr lang="en-US" sz="2300" dirty="0" smtClean="0"/>
              <a:t>unding </a:t>
            </a:r>
            <a:r>
              <a:rPr lang="en-US" sz="2300" b="1" dirty="0" smtClean="0"/>
              <a:t>A</a:t>
            </a:r>
            <a:r>
              <a:rPr lang="en-US" sz="2300" dirty="0" smtClean="0"/>
              <a:t>ccountability &amp; </a:t>
            </a:r>
            <a:r>
              <a:rPr lang="en-US" sz="2300" b="1" dirty="0" smtClean="0"/>
              <a:t>T</a:t>
            </a:r>
            <a:r>
              <a:rPr lang="en-US" sz="2300" dirty="0" smtClean="0"/>
              <a:t>ransparency </a:t>
            </a:r>
            <a:r>
              <a:rPr lang="en-US" sz="2300" b="1" dirty="0" smtClean="0"/>
              <a:t>A</a:t>
            </a:r>
            <a:r>
              <a:rPr lang="en-US" sz="2300" dirty="0" smtClean="0"/>
              <a:t>ct of 2006</a:t>
            </a:r>
            <a:endParaRPr lang="en-US" sz="2300" dirty="0"/>
          </a:p>
          <a:p>
            <a:r>
              <a:rPr lang="en-US" sz="2300" b="1" dirty="0" smtClean="0"/>
              <a:t>FSRS.gov</a:t>
            </a:r>
            <a:r>
              <a:rPr lang="en-US" sz="2300" dirty="0" smtClean="0"/>
              <a:t>: </a:t>
            </a:r>
            <a:r>
              <a:rPr lang="en-US" sz="2300" b="1" dirty="0" smtClean="0"/>
              <a:t>F</a:t>
            </a:r>
            <a:r>
              <a:rPr lang="en-US" sz="2300" dirty="0" smtClean="0"/>
              <a:t>FATA </a:t>
            </a:r>
            <a:r>
              <a:rPr lang="en-US" sz="2300" b="1" dirty="0" smtClean="0"/>
              <a:t>S</a:t>
            </a:r>
            <a:r>
              <a:rPr lang="en-US" sz="2300" dirty="0" smtClean="0"/>
              <a:t>ub-award </a:t>
            </a:r>
            <a:r>
              <a:rPr lang="en-US" sz="2300" b="1" dirty="0" smtClean="0"/>
              <a:t>R</a:t>
            </a:r>
            <a:r>
              <a:rPr lang="en-US" sz="2300" dirty="0" smtClean="0"/>
              <a:t>eporting </a:t>
            </a:r>
            <a:r>
              <a:rPr lang="en-US" sz="2300" b="1" dirty="0" smtClean="0"/>
              <a:t>S</a:t>
            </a:r>
            <a:r>
              <a:rPr lang="en-US" sz="2300" dirty="0" smtClean="0"/>
              <a:t>ystem</a:t>
            </a:r>
          </a:p>
          <a:p>
            <a:r>
              <a:rPr lang="en-US" sz="2300" b="1" dirty="0" smtClean="0"/>
              <a:t>Prime </a:t>
            </a:r>
            <a:r>
              <a:rPr lang="en-US" sz="2300" b="1" dirty="0"/>
              <a:t>Recipient</a:t>
            </a:r>
            <a:r>
              <a:rPr lang="en-US" sz="2300" b="1" dirty="0" smtClean="0"/>
              <a:t>: </a:t>
            </a:r>
            <a:r>
              <a:rPr lang="en-US" sz="2300" dirty="0" smtClean="0"/>
              <a:t>Agency that receives award directly from the federal government</a:t>
            </a:r>
            <a:r>
              <a:rPr lang="en-US" sz="2300" dirty="0" smtClean="0"/>
              <a:t>.</a:t>
            </a:r>
          </a:p>
          <a:p>
            <a:r>
              <a:rPr lang="en-US" sz="2300" dirty="0" smtClean="0"/>
              <a:t> </a:t>
            </a:r>
            <a:r>
              <a:rPr lang="en-US" sz="2300" b="1" dirty="0" smtClean="0"/>
              <a:t>FFATA </a:t>
            </a:r>
            <a:r>
              <a:rPr lang="en-US" sz="2300" b="1" dirty="0" smtClean="0"/>
              <a:t>Sub-Award: </a:t>
            </a:r>
            <a:r>
              <a:rPr lang="en-US" sz="2300" dirty="0" smtClean="0"/>
              <a:t>Federal funds awarded to an entity </a:t>
            </a:r>
            <a:r>
              <a:rPr lang="en-US" sz="2300" dirty="0" smtClean="0"/>
              <a:t>that </a:t>
            </a:r>
            <a:r>
              <a:rPr lang="en-US" sz="2300" dirty="0" smtClean="0"/>
              <a:t>meets the definitional criteria of a sub-award.  </a:t>
            </a:r>
            <a:r>
              <a:rPr lang="en-US" sz="2300" b="1" dirty="0" smtClean="0"/>
              <a:t/>
            </a:r>
            <a:br>
              <a:rPr lang="en-US" sz="2300" b="1" dirty="0" smtClean="0"/>
            </a:br>
            <a:endParaRPr lang="en-US" sz="2300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AF8C66-7DF3-4613-A2A8-100C7D3A98B0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Rhode Island Office of Management &amp; Budget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F0E2E-C184-4144-890D-313D5F0F764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98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846" y="228600"/>
            <a:ext cx="8809892" cy="758825"/>
          </a:xfrm>
        </p:spPr>
        <p:txBody>
          <a:bodyPr/>
          <a:lstStyle/>
          <a:p>
            <a:r>
              <a:rPr lang="en-US" sz="3200" dirty="0" smtClean="0"/>
              <a:t>Section 1: State Agency and Federal Award Info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716884-B01D-4E69-9C22-371A9F4F5391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Rhode Island Office of Management &amp; Budget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34109" y="4008582"/>
            <a:ext cx="827578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Arial" charset="0"/>
              <a:buChar char="•"/>
            </a:pPr>
            <a:r>
              <a:rPr lang="en-US" sz="2000" dirty="0" smtClean="0">
                <a:latin typeface="+mn-lt"/>
              </a:rPr>
              <a:t>Agency must complete this section before sending to sub-awardee.</a:t>
            </a:r>
          </a:p>
          <a:p>
            <a:pPr>
              <a:buClr>
                <a:schemeClr val="accent1"/>
              </a:buClr>
            </a:pPr>
            <a:endParaRPr lang="en-US" sz="2000" dirty="0" smtClean="0">
              <a:latin typeface="+mn-lt"/>
            </a:endParaRPr>
          </a:p>
          <a:p>
            <a:pPr marL="285750" indent="-285750">
              <a:buClr>
                <a:schemeClr val="accent1"/>
              </a:buClr>
              <a:buFont typeface="Arial" charset="0"/>
              <a:buChar char="•"/>
            </a:pPr>
            <a:r>
              <a:rPr lang="en-US" sz="2000" dirty="0" smtClean="0">
                <a:latin typeface="+mn-lt"/>
              </a:rPr>
              <a:t>NOTE: If sub-award is funded by more than one federal award, agency must also complete FFATA Attachment 1-A and attach to form.</a:t>
            </a:r>
            <a:endParaRPr lang="en-US" sz="2000" dirty="0">
              <a:latin typeface="+mn-lt"/>
            </a:endParaRPr>
          </a:p>
          <a:p>
            <a:pPr marL="285750" indent="-285750">
              <a:buFont typeface="Arial" charset="0"/>
              <a:buChar char="•"/>
            </a:pPr>
            <a:endParaRPr lang="en-US" dirty="0" smtClean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893" y="1780176"/>
            <a:ext cx="7299180" cy="1886216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F0E2E-C184-4144-890D-313D5F0F764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401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FFATA Reporting Data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Sub-Award Data Elements:</a:t>
            </a:r>
          </a:p>
          <a:p>
            <a:pPr lvl="2"/>
            <a:r>
              <a:rPr lang="en-US" sz="1700" dirty="0" smtClean="0"/>
              <a:t>DUNS Number</a:t>
            </a:r>
          </a:p>
          <a:p>
            <a:pPr lvl="2"/>
            <a:r>
              <a:rPr lang="en-US" sz="1700" dirty="0" smtClean="0"/>
              <a:t>Agency Name</a:t>
            </a:r>
          </a:p>
          <a:p>
            <a:pPr lvl="2"/>
            <a:r>
              <a:rPr lang="en-US" sz="1700" dirty="0" smtClean="0"/>
              <a:t>Obligation Amount</a:t>
            </a:r>
          </a:p>
          <a:p>
            <a:pPr lvl="2"/>
            <a:r>
              <a:rPr lang="en-US" sz="1700" dirty="0" smtClean="0"/>
              <a:t>Project Description</a:t>
            </a:r>
          </a:p>
          <a:p>
            <a:pPr lvl="2"/>
            <a:r>
              <a:rPr lang="en-US" sz="1700" dirty="0" smtClean="0"/>
              <a:t>Principal Place of Performance</a:t>
            </a:r>
          </a:p>
          <a:p>
            <a:pPr lvl="2"/>
            <a:r>
              <a:rPr lang="en-US" sz="1700" dirty="0" smtClean="0"/>
              <a:t>Executive Compensation Information</a:t>
            </a:r>
          </a:p>
          <a:p>
            <a:r>
              <a:rPr lang="en-US" sz="2400" dirty="0"/>
              <a:t>Agencies must collect and report information in a timely manner (by the last day of the month following the month in which a sub-award was made).</a:t>
            </a:r>
          </a:p>
          <a:p>
            <a:r>
              <a:rPr lang="en-US" sz="2400" dirty="0" smtClean="0"/>
              <a:t>As of July 1, 2014, Agencies will be required to use Sub-Award </a:t>
            </a:r>
            <a:r>
              <a:rPr lang="en-US" sz="2400" dirty="0"/>
              <a:t>Reporting Worksheet </a:t>
            </a:r>
            <a:r>
              <a:rPr lang="en-US" sz="2400" dirty="0" smtClean="0"/>
              <a:t>to collect sub-award data elements. </a:t>
            </a:r>
            <a:endParaRPr lang="en-US" sz="2400" dirty="0"/>
          </a:p>
          <a:p>
            <a:pPr lvl="1"/>
            <a:endParaRPr lang="en-US" sz="1900" dirty="0" smtClean="0"/>
          </a:p>
          <a:p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9D8806-CDBF-427E-82AA-87512A070A31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Rhode Island Office of Management &amp; Budget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F0E2E-C184-4144-890D-313D5F0F764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433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FFATA Attachment 1-A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361E8-0509-47BF-93EE-A4F109B9FD88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Rhode Island Office of Management &amp; Budget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35416" y="1861167"/>
            <a:ext cx="4487565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Arial" charset="0"/>
              <a:buChar char="•"/>
            </a:pPr>
            <a:r>
              <a:rPr lang="en-US" dirty="0" smtClean="0">
                <a:latin typeface="+mn-lt"/>
              </a:rPr>
              <a:t>State agency completes and includes with FFATA Sub-Award Reporting Worksheet if sub-award is funded by more than one federal award.</a:t>
            </a:r>
          </a:p>
          <a:p>
            <a:pPr>
              <a:buClr>
                <a:schemeClr val="accent1"/>
              </a:buClr>
            </a:pPr>
            <a:endParaRPr lang="en-US" dirty="0">
              <a:latin typeface="+mn-lt"/>
            </a:endParaRPr>
          </a:p>
          <a:p>
            <a:pPr marL="285750" indent="-285750">
              <a:buClr>
                <a:schemeClr val="accent1"/>
              </a:buClr>
              <a:buFont typeface="Arial" charset="0"/>
              <a:buChar char="•"/>
            </a:pPr>
            <a:r>
              <a:rPr lang="en-US" dirty="0" smtClean="0">
                <a:latin typeface="+mn-lt"/>
              </a:rPr>
              <a:t>For each additional funding source, enter the federal program name, awarding agency, award number, award date, award type, CFDA, the amount obligated, and the prime agency DUNS (if different).</a:t>
            </a:r>
          </a:p>
          <a:p>
            <a:pPr marL="285750" indent="-285750">
              <a:buClr>
                <a:schemeClr val="accent1"/>
              </a:buClr>
              <a:buFont typeface="Arial" charset="0"/>
              <a:buChar char="•"/>
            </a:pPr>
            <a:endParaRPr lang="en-US" dirty="0" smtClean="0">
              <a:latin typeface="+mn-lt"/>
            </a:endParaRPr>
          </a:p>
          <a:p>
            <a:pPr marL="285750" indent="-285750">
              <a:buClr>
                <a:schemeClr val="accent1"/>
              </a:buClr>
              <a:buFont typeface="Arial" charset="0"/>
              <a:buChar char="•"/>
            </a:pPr>
            <a:r>
              <a:rPr lang="en-US" dirty="0" smtClean="0">
                <a:latin typeface="+mn-lt"/>
              </a:rPr>
              <a:t>The amount obligated from each federal funding source should equal the total sub-award amount.</a:t>
            </a:r>
            <a:endParaRPr lang="en-US" dirty="0">
              <a:latin typeface="+mn-lt"/>
            </a:endParaRPr>
          </a:p>
          <a:p>
            <a:pPr marL="285750" indent="-285750">
              <a:buFont typeface="Arial" charset="0"/>
              <a:buChar char="•"/>
            </a:pPr>
            <a:endParaRPr lang="en-US" sz="1600" dirty="0" smtClean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557" y="1539550"/>
            <a:ext cx="3516923" cy="4547249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F0E2E-C184-4144-890D-313D5F0F764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340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2: Sub-Awardee Information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A710F1-07BA-40F6-9AAB-24C81E2C568D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Rhode Island Office of Management &amp; Budget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917223" y="1456863"/>
            <a:ext cx="3023577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n-US" sz="1600" dirty="0" smtClean="0">
                <a:latin typeface="+mn-lt"/>
              </a:rPr>
              <a:t>Sub-awardee completes all fields.</a:t>
            </a:r>
          </a:p>
          <a:p>
            <a:pPr>
              <a:buClr>
                <a:schemeClr val="accent1"/>
              </a:buClr>
            </a:pPr>
            <a:endParaRPr lang="en-US" sz="1600" dirty="0" smtClean="0">
              <a:latin typeface="+mn-lt"/>
            </a:endParaRPr>
          </a:p>
          <a:p>
            <a:pPr>
              <a:buClr>
                <a:schemeClr val="accent1"/>
              </a:buClr>
            </a:pPr>
            <a:r>
              <a:rPr lang="en-US" sz="1600" dirty="0" smtClean="0">
                <a:latin typeface="+mn-lt"/>
              </a:rPr>
              <a:t>Executive Compensation:</a:t>
            </a:r>
          </a:p>
          <a:p>
            <a:pPr>
              <a:buClr>
                <a:schemeClr val="accent1"/>
              </a:buClr>
            </a:pPr>
            <a:endParaRPr lang="en-US" sz="1600" dirty="0" smtClean="0">
              <a:latin typeface="+mn-lt"/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500" dirty="0" smtClean="0">
                <a:latin typeface="+mn-lt"/>
              </a:rPr>
              <a:t>If answer to the 1</a:t>
            </a:r>
            <a:r>
              <a:rPr lang="en-US" sz="1500" baseline="30000" dirty="0" smtClean="0">
                <a:latin typeface="+mn-lt"/>
              </a:rPr>
              <a:t>st</a:t>
            </a:r>
            <a:r>
              <a:rPr lang="en-US" sz="1500" dirty="0" smtClean="0">
                <a:latin typeface="+mn-lt"/>
              </a:rPr>
              <a:t> and 2</a:t>
            </a:r>
            <a:r>
              <a:rPr lang="en-US" sz="1500" baseline="30000" dirty="0" smtClean="0">
                <a:latin typeface="+mn-lt"/>
              </a:rPr>
              <a:t>nd</a:t>
            </a:r>
            <a:r>
              <a:rPr lang="en-US" sz="1500" dirty="0" smtClean="0">
                <a:latin typeface="+mn-lt"/>
              </a:rPr>
              <a:t> Executive Compensation questions is “no,” information on highly compensated officers is not required.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500" dirty="0" smtClean="0">
                <a:latin typeface="+mn-lt"/>
              </a:rPr>
              <a:t>If the answer is “no” to the 3</a:t>
            </a:r>
            <a:r>
              <a:rPr lang="en-US" sz="1500" baseline="30000" dirty="0" smtClean="0">
                <a:latin typeface="+mn-lt"/>
              </a:rPr>
              <a:t>rd</a:t>
            </a:r>
            <a:r>
              <a:rPr lang="en-US" sz="1500" dirty="0" smtClean="0">
                <a:latin typeface="+mn-lt"/>
              </a:rPr>
              <a:t> Executive Compensation question, the sub-awardee </a:t>
            </a:r>
            <a:r>
              <a:rPr lang="en-US" sz="1500" b="1" dirty="0" smtClean="0">
                <a:latin typeface="+mn-lt"/>
              </a:rPr>
              <a:t>must</a:t>
            </a:r>
            <a:r>
              <a:rPr lang="en-US" sz="1500" dirty="0" smtClean="0">
                <a:latin typeface="+mn-lt"/>
              </a:rPr>
              <a:t> report compensation information for the entity’s five highest paid executives. </a:t>
            </a:r>
          </a:p>
          <a:p>
            <a:pPr>
              <a:buClr>
                <a:schemeClr val="accent1"/>
              </a:buClr>
            </a:pPr>
            <a:r>
              <a:rPr lang="en-US" sz="1500" dirty="0" smtClean="0">
                <a:latin typeface="+mn-lt"/>
              </a:rPr>
              <a:t> </a:t>
            </a:r>
          </a:p>
          <a:p>
            <a:pPr>
              <a:buClr>
                <a:schemeClr val="accent1"/>
              </a:buClr>
            </a:pPr>
            <a:r>
              <a:rPr lang="en-US" sz="1600" dirty="0" smtClean="0">
                <a:latin typeface="+mn-lt"/>
              </a:rPr>
              <a:t>Authorized official certifies with signature.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05" y="1767277"/>
            <a:ext cx="5111009" cy="3771611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F0E2E-C184-4144-890D-313D5F0F764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79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Amendments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3362036"/>
            <a:ext cx="8503920" cy="2737012"/>
          </a:xfrm>
        </p:spPr>
        <p:txBody>
          <a:bodyPr/>
          <a:lstStyle/>
          <a:p>
            <a:r>
              <a:rPr lang="en-US" sz="2400" dirty="0" smtClean="0"/>
              <a:t>Use Section 3 to track when FFATA reports will be due.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/>
              <a:t>A</a:t>
            </a:r>
            <a:r>
              <a:rPr lang="en-US" sz="2400" dirty="0" smtClean="0"/>
              <a:t>ny amendments (modifications) that increase or decrease the sub-award obligation amount must be reported.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1D3B71-EDF8-424B-B969-37BDA9BBB16E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Rhode Island Office of Management &amp; Budget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1944657"/>
            <a:ext cx="8564171" cy="97363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F0E2E-C184-4144-890D-313D5F0F764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86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727200"/>
            <a:ext cx="8503920" cy="437184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Presentation materials and reporting tools are available for download: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omb.ri.gov/grants/resources/FFATA.php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2400" dirty="0" smtClean="0"/>
              <a:t>For more information, contact:</a:t>
            </a:r>
          </a:p>
          <a:p>
            <a:pPr marL="0" indent="0" algn="ctr">
              <a:buNone/>
            </a:pPr>
            <a:r>
              <a:rPr lang="en-US" sz="2400" dirty="0" smtClean="0"/>
              <a:t>Laurie Petrone</a:t>
            </a:r>
          </a:p>
          <a:p>
            <a:pPr marL="0" indent="0" algn="ctr">
              <a:buNone/>
            </a:pPr>
            <a:r>
              <a:rPr lang="en-US" sz="2400" dirty="0" smtClean="0"/>
              <a:t>574-8423</a:t>
            </a:r>
          </a:p>
          <a:p>
            <a:pPr marL="0" indent="0" algn="ctr">
              <a:buNone/>
            </a:pPr>
            <a:r>
              <a:rPr lang="en-US" sz="2400" dirty="0" smtClean="0"/>
              <a:t>Laurie.Petrone@omb.ri.gov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BE06B9-E9A0-4F9C-8518-AD1A2DFF1E09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Rhode Island Office of Management &amp; Budget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F0E2E-C184-4144-890D-313D5F0F764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7216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26819</TotalTime>
  <Words>501</Words>
  <Application>Microsoft Office PowerPoint</Application>
  <PresentationFormat>On-screen Show (4:3)</PresentationFormat>
  <Paragraphs>84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Georgia</vt:lpstr>
      <vt:lpstr>Wingdings</vt:lpstr>
      <vt:lpstr>Wingdings 2</vt:lpstr>
      <vt:lpstr>Civic</vt:lpstr>
      <vt:lpstr>Rhode Island  Office of Management &amp; Budget</vt:lpstr>
      <vt:lpstr>FFATA Sub-Award Reporting Worksheet</vt:lpstr>
      <vt:lpstr>Terminology</vt:lpstr>
      <vt:lpstr>Section 1: State Agency and Federal Award Info</vt:lpstr>
      <vt:lpstr>FFATA Reporting Data Elements</vt:lpstr>
      <vt:lpstr>FFATA Attachment 1-A</vt:lpstr>
      <vt:lpstr>Section 2: Sub-Awardee Information</vt:lpstr>
      <vt:lpstr>Amendments</vt:lpstr>
      <vt:lpstr>Resources</vt:lpstr>
    </vt:vector>
  </TitlesOfParts>
  <Company>Brown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Peter Marino</dc:creator>
  <cp:lastModifiedBy>Young, AnnMarie (DOA)</cp:lastModifiedBy>
  <cp:revision>159</cp:revision>
  <cp:lastPrinted>2014-06-23T19:35:12Z</cp:lastPrinted>
  <dcterms:created xsi:type="dcterms:W3CDTF">2012-08-23T19:43:31Z</dcterms:created>
  <dcterms:modified xsi:type="dcterms:W3CDTF">2015-11-18T19:45:49Z</dcterms:modified>
</cp:coreProperties>
</file>